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7" r:id="rId3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749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10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658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57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231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2A90E2CF-DED6-4A46-0928-8C4A5CFD16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17743" r="58374" b="16240"/>
          <a:stretch/>
        </p:blipFill>
        <p:spPr>
          <a:xfrm>
            <a:off x="10679687" y="7217215"/>
            <a:ext cx="1843944" cy="3085384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31E4C6C4-7469-C662-8158-9E2505CDBE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17743" r="58374" b="16240"/>
          <a:stretch/>
        </p:blipFill>
        <p:spPr>
          <a:xfrm>
            <a:off x="8228931" y="7292330"/>
            <a:ext cx="1843944" cy="3085384"/>
          </a:xfrm>
          <a:prstGeom prst="rect">
            <a:avLst/>
          </a:prstGeom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9EDB444C-5BDE-4AC9-6DF3-E14B32EEF6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00081" y="7644931"/>
            <a:ext cx="2607843" cy="1955882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4E3B83C-BADC-DAC2-9401-898BB606D05B}"/>
              </a:ext>
            </a:extLst>
          </p:cNvPr>
          <p:cNvSpPr txBox="1"/>
          <p:nvPr/>
        </p:nvSpPr>
        <p:spPr>
          <a:xfrm>
            <a:off x="181936" y="174524"/>
            <a:ext cx="14742693" cy="646330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手順①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</a:p>
          <a:p>
            <a:r>
              <a:rPr kumimoji="1" lang="ja-JP" altLang="en-US" dirty="0"/>
              <a:t>机上と床にあるモノを、（</a:t>
            </a:r>
            <a:r>
              <a:rPr kumimoji="1" lang="en-US" altLang="ja-JP" dirty="0"/>
              <a:t>A)</a:t>
            </a:r>
            <a:r>
              <a:rPr kumimoji="1" lang="ja-JP" altLang="en-US" dirty="0"/>
              <a:t>勉強関係（学校のモノ、文具、プリントなど）（</a:t>
            </a:r>
            <a:r>
              <a:rPr kumimoji="1" lang="en-US" altLang="ja-JP" dirty="0"/>
              <a:t>B</a:t>
            </a:r>
            <a:r>
              <a:rPr kumimoji="1" lang="ja-JP" altLang="en-US" dirty="0"/>
              <a:t>）遊び関係（オモチャ、ぬいぐるみなど）に仕分けする。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【</a:t>
            </a:r>
            <a:r>
              <a:rPr kumimoji="1" lang="ja-JP" altLang="en-US" dirty="0"/>
              <a:t>（</a:t>
            </a:r>
            <a:r>
              <a:rPr kumimoji="1" lang="en-US" altLang="ja-JP" dirty="0"/>
              <a:t>A</a:t>
            </a:r>
            <a:r>
              <a:rPr kumimoji="1" lang="ja-JP" altLang="en-US" dirty="0"/>
              <a:t>）勉強関係</a:t>
            </a:r>
            <a:r>
              <a:rPr kumimoji="1" lang="en-US" altLang="ja-JP" dirty="0"/>
              <a:t>】</a:t>
            </a:r>
          </a:p>
          <a:p>
            <a:r>
              <a:rPr kumimoji="1" lang="ja-JP" altLang="en-US" dirty="0"/>
              <a:t>　　　モノを入れる箱は、机用の無印の引出しケースがスカスカとおっしゃっていたので、外枠から引出しケースを取り出して</a:t>
            </a:r>
            <a:endParaRPr kumimoji="1" lang="en-US" altLang="ja-JP" dirty="0"/>
          </a:p>
          <a:p>
            <a:r>
              <a:rPr kumimoji="1" lang="ja-JP" altLang="en-US" dirty="0"/>
              <a:t>　　　段ボール代わりに使ってください。（参考：右図）</a:t>
            </a:r>
            <a:endParaRPr kumimoji="1" lang="en-US" altLang="ja-JP" dirty="0"/>
          </a:p>
          <a:p>
            <a:r>
              <a:rPr kumimoji="1" lang="ja-JP" altLang="en-US" dirty="0"/>
              <a:t>　　　文具とプリント類ごちゃ混ぜで</a:t>
            </a:r>
            <a:r>
              <a:rPr kumimoji="1" lang="en-US" altLang="ja-JP" dirty="0"/>
              <a:t>OK</a:t>
            </a:r>
            <a:r>
              <a:rPr kumimoji="1" lang="ja-JP" altLang="en-US" dirty="0"/>
              <a:t>！　</a:t>
            </a:r>
            <a:endParaRPr kumimoji="1" lang="en-US" altLang="ja-JP" dirty="0"/>
          </a:p>
          <a:p>
            <a:r>
              <a:rPr kumimoji="1" lang="ja-JP" altLang="en-US" dirty="0"/>
              <a:t>　　　細かい分類（文具類、プリント類、ノート類など）は、当日向日葵ちゃんに仕分けしてもらいます。</a:t>
            </a:r>
            <a:endParaRPr kumimoji="1" lang="en-US" altLang="ja-JP" dirty="0"/>
          </a:p>
          <a:p>
            <a:r>
              <a:rPr kumimoji="1" lang="ja-JP" altLang="en-US" dirty="0"/>
              <a:t>　　　</a:t>
            </a:r>
            <a:endParaRPr kumimoji="1" lang="en-US" altLang="ja-JP" dirty="0"/>
          </a:p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手順②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</a:p>
          <a:p>
            <a:r>
              <a:rPr kumimoji="1" lang="ja-JP" altLang="en-US" dirty="0"/>
              <a:t>遊び関係（オモチャ）のモノは全部、一旦、隣部屋へ移動。</a:t>
            </a:r>
            <a:endParaRPr kumimoji="1" lang="en-US" altLang="ja-JP" dirty="0"/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ここはご相談です。もし隣部屋に置くスペースがない場合は、北側のバルコニーの窓側に</a:t>
            </a:r>
            <a:endParaRPr kumimoji="1" lang="en-US" altLang="ja-JP" dirty="0"/>
          </a:p>
          <a:p>
            <a:r>
              <a:rPr kumimoji="1" lang="ja-JP" altLang="en-US" dirty="0"/>
              <a:t>　寄せて置いてください。</a:t>
            </a:r>
            <a:endParaRPr kumimoji="1" lang="en-US" altLang="ja-JP" dirty="0"/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オモチャ類の配置は、クローゼット・机・本棚の設置ができたらどちらに置くか</a:t>
            </a:r>
            <a:endParaRPr kumimoji="1" lang="en-US" altLang="ja-JP" dirty="0"/>
          </a:p>
          <a:p>
            <a:r>
              <a:rPr kumimoji="1" lang="ja-JP" altLang="en-US" dirty="0"/>
              <a:t>　相談して決めましょう！</a:t>
            </a:r>
            <a:endParaRPr kumimoji="1" lang="en-US" altLang="ja-JP" dirty="0"/>
          </a:p>
          <a:p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手順③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</a:p>
          <a:p>
            <a:r>
              <a:rPr kumimoji="1" lang="ja-JP" altLang="en-US" dirty="0"/>
              <a:t>本棚、机、（</a:t>
            </a:r>
            <a:r>
              <a:rPr kumimoji="1" lang="en-US" altLang="ja-JP" dirty="0"/>
              <a:t>A</a:t>
            </a:r>
            <a:r>
              <a:rPr kumimoji="1" lang="ja-JP" altLang="en-US" dirty="0"/>
              <a:t>）勉強関係のモノ　を東側の壁面へ移動。（参考；右図）</a:t>
            </a:r>
            <a:endParaRPr kumimoji="1" lang="en-US" altLang="ja-JP" dirty="0"/>
          </a:p>
          <a:p>
            <a:r>
              <a:rPr kumimoji="1" lang="ja-JP" altLang="en-US" dirty="0"/>
              <a:t>　　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手順④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</a:p>
          <a:p>
            <a:r>
              <a:rPr kumimoji="1" lang="ja-JP" altLang="en-US" dirty="0"/>
              <a:t>隣部屋から、クローゼット関係を移動。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　</a:t>
            </a:r>
            <a:endParaRPr kumimoji="1" lang="en-US" altLang="ja-JP" dirty="0"/>
          </a:p>
        </p:txBody>
      </p: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67D2ED83-43BE-E999-160D-6D90570CA1B9}"/>
              </a:ext>
            </a:extLst>
          </p:cNvPr>
          <p:cNvGrpSpPr/>
          <p:nvPr/>
        </p:nvGrpSpPr>
        <p:grpSpPr>
          <a:xfrm>
            <a:off x="10409533" y="2433183"/>
            <a:ext cx="4109825" cy="2924329"/>
            <a:chOff x="10872411" y="2449432"/>
            <a:chExt cx="3371620" cy="2364885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CE75F551-4364-C66D-40A4-B68769E4BDCA}"/>
                </a:ext>
              </a:extLst>
            </p:cNvPr>
            <p:cNvGrpSpPr/>
            <p:nvPr/>
          </p:nvGrpSpPr>
          <p:grpSpPr>
            <a:xfrm>
              <a:off x="10872411" y="2449432"/>
              <a:ext cx="3371620" cy="2364885"/>
              <a:chOff x="10254678" y="931446"/>
              <a:chExt cx="2727554" cy="1877391"/>
            </a:xfrm>
          </p:grpSpPr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484C1F8-B3B9-8C1C-F297-3074D9FB23BC}"/>
                  </a:ext>
                </a:extLst>
              </p:cNvPr>
              <p:cNvSpPr txBox="1"/>
              <p:nvPr/>
            </p:nvSpPr>
            <p:spPr>
              <a:xfrm>
                <a:off x="10254678" y="931446"/>
                <a:ext cx="2713576" cy="1877391"/>
              </a:xfrm>
              <a:prstGeom prst="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70E68FA-5A4F-AB7E-9BE3-7EA89B45CF32}"/>
                  </a:ext>
                </a:extLst>
              </p:cNvPr>
              <p:cNvSpPr txBox="1"/>
              <p:nvPr/>
            </p:nvSpPr>
            <p:spPr>
              <a:xfrm>
                <a:off x="12195059" y="2535120"/>
                <a:ext cx="225028" cy="244877"/>
              </a:xfrm>
              <a:prstGeom prst="rect">
                <a:avLst/>
              </a:prstGeom>
              <a:noFill/>
              <a:ln w="31750" cmpd="dbl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C0460779-6AA3-4CD2-A0CB-6387AB6E439B}"/>
                  </a:ext>
                </a:extLst>
              </p:cNvPr>
              <p:cNvSpPr txBox="1"/>
              <p:nvPr/>
            </p:nvSpPr>
            <p:spPr>
              <a:xfrm>
                <a:off x="12515302" y="1311003"/>
                <a:ext cx="198554" cy="1469263"/>
              </a:xfrm>
              <a:prstGeom prst="rect">
                <a:avLst/>
              </a:prstGeom>
              <a:noFill/>
              <a:ln w="2222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04A28A73-E110-A051-ABAC-A9554877A883}"/>
                  </a:ext>
                </a:extLst>
              </p:cNvPr>
              <p:cNvSpPr txBox="1"/>
              <p:nvPr/>
            </p:nvSpPr>
            <p:spPr>
              <a:xfrm>
                <a:off x="12195059" y="2274182"/>
                <a:ext cx="225028" cy="244877"/>
              </a:xfrm>
              <a:prstGeom prst="rect">
                <a:avLst/>
              </a:prstGeom>
              <a:noFill/>
              <a:ln w="31750" cmpd="dbl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15B296F6-B28C-94F9-B713-A3B1146DCD42}"/>
                  </a:ext>
                </a:extLst>
              </p:cNvPr>
              <p:cNvSpPr txBox="1"/>
              <p:nvPr/>
            </p:nvSpPr>
            <p:spPr>
              <a:xfrm>
                <a:off x="12200219" y="2050553"/>
                <a:ext cx="225028" cy="195902"/>
              </a:xfrm>
              <a:prstGeom prst="rect">
                <a:avLst/>
              </a:prstGeom>
              <a:noFill/>
              <a:ln w="31750" cmpd="dbl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0AB2EDB-5C33-06BD-0916-97E6ABEE201B}"/>
                  </a:ext>
                </a:extLst>
              </p:cNvPr>
              <p:cNvSpPr txBox="1"/>
              <p:nvPr/>
            </p:nvSpPr>
            <p:spPr>
              <a:xfrm>
                <a:off x="12199663" y="1827353"/>
                <a:ext cx="225028" cy="195902"/>
              </a:xfrm>
              <a:prstGeom prst="rect">
                <a:avLst/>
              </a:prstGeom>
              <a:noFill/>
              <a:ln w="31750" cmpd="dbl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0FD690E-F968-A051-16D5-1E1A70C47E2C}"/>
                  </a:ext>
                </a:extLst>
              </p:cNvPr>
              <p:cNvSpPr txBox="1"/>
              <p:nvPr/>
            </p:nvSpPr>
            <p:spPr>
              <a:xfrm>
                <a:off x="12195059" y="1649007"/>
                <a:ext cx="225028" cy="146926"/>
              </a:xfrm>
              <a:prstGeom prst="rect">
                <a:avLst/>
              </a:prstGeom>
              <a:noFill/>
              <a:ln w="31750" cmpd="dbl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11C61E6-A712-5A23-2D78-0998FD28BB6F}"/>
                  </a:ext>
                </a:extLst>
              </p:cNvPr>
              <p:cNvSpPr txBox="1"/>
              <p:nvPr/>
            </p:nvSpPr>
            <p:spPr>
              <a:xfrm>
                <a:off x="12195059" y="1472278"/>
                <a:ext cx="225028" cy="146926"/>
              </a:xfrm>
              <a:prstGeom prst="rect">
                <a:avLst/>
              </a:prstGeom>
              <a:noFill/>
              <a:ln w="31750" cmpd="dbl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D684386-597B-C32B-D814-8CCACAD06703}"/>
                  </a:ext>
                </a:extLst>
              </p:cNvPr>
              <p:cNvSpPr txBox="1"/>
              <p:nvPr/>
            </p:nvSpPr>
            <p:spPr>
              <a:xfrm>
                <a:off x="11906699" y="2543433"/>
                <a:ext cx="225028" cy="244877"/>
              </a:xfrm>
              <a:prstGeom prst="rect">
                <a:avLst/>
              </a:prstGeom>
              <a:noFill/>
              <a:ln w="15875" cmpd="sng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79A646D-2A71-ABA3-5852-DB80446E56DB}"/>
                  </a:ext>
                </a:extLst>
              </p:cNvPr>
              <p:cNvSpPr txBox="1"/>
              <p:nvPr/>
            </p:nvSpPr>
            <p:spPr>
              <a:xfrm>
                <a:off x="11690472" y="2543433"/>
                <a:ext cx="225028" cy="244877"/>
              </a:xfrm>
              <a:prstGeom prst="rect">
                <a:avLst/>
              </a:prstGeom>
              <a:noFill/>
              <a:ln w="15875" cmpd="sng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DBC4E504-B127-6C6E-E09F-4A09220B6A22}"/>
                  </a:ext>
                </a:extLst>
              </p:cNvPr>
              <p:cNvSpPr txBox="1"/>
              <p:nvPr/>
            </p:nvSpPr>
            <p:spPr>
              <a:xfrm>
                <a:off x="11450183" y="2591992"/>
                <a:ext cx="225028" cy="195902"/>
              </a:xfrm>
              <a:prstGeom prst="rect">
                <a:avLst/>
              </a:prstGeom>
              <a:noFill/>
              <a:ln w="15875" cmpd="sng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ABC6FA3-A6CF-BBCE-CE17-1727C53F9189}"/>
                  </a:ext>
                </a:extLst>
              </p:cNvPr>
              <p:cNvSpPr txBox="1"/>
              <p:nvPr/>
            </p:nvSpPr>
            <p:spPr>
              <a:xfrm>
                <a:off x="11216893" y="2591992"/>
                <a:ext cx="225028" cy="195902"/>
              </a:xfrm>
              <a:prstGeom prst="rect">
                <a:avLst/>
              </a:prstGeom>
              <a:noFill/>
              <a:ln w="15875" cmpd="sng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E32F2329-C043-A839-950E-1FB810CA8552}"/>
                  </a:ext>
                </a:extLst>
              </p:cNvPr>
              <p:cNvSpPr txBox="1"/>
              <p:nvPr/>
            </p:nvSpPr>
            <p:spPr>
              <a:xfrm>
                <a:off x="10971286" y="2641384"/>
                <a:ext cx="225028" cy="146926"/>
              </a:xfrm>
              <a:prstGeom prst="rect">
                <a:avLst/>
              </a:prstGeom>
              <a:noFill/>
              <a:ln w="15875" cmpd="sng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694AEFF7-7F3A-D1AF-5411-06AEAD145160}"/>
                  </a:ext>
                </a:extLst>
              </p:cNvPr>
              <p:cNvSpPr txBox="1"/>
              <p:nvPr/>
            </p:nvSpPr>
            <p:spPr>
              <a:xfrm>
                <a:off x="10737891" y="2641384"/>
                <a:ext cx="225028" cy="146926"/>
              </a:xfrm>
              <a:prstGeom prst="rect">
                <a:avLst/>
              </a:prstGeom>
              <a:noFill/>
              <a:ln w="15875" cmpd="sng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EDC141E-2E2B-8E0E-580A-5E26A22E19AF}"/>
                  </a:ext>
                </a:extLst>
              </p:cNvPr>
              <p:cNvSpPr txBox="1"/>
              <p:nvPr/>
            </p:nvSpPr>
            <p:spPr>
              <a:xfrm rot="418173">
                <a:off x="12840581" y="1738646"/>
                <a:ext cx="6618" cy="1044809"/>
              </a:xfrm>
              <a:prstGeom prst="rect">
                <a:avLst/>
              </a:prstGeom>
              <a:noFill/>
              <a:ln w="2222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/>
              </a:p>
            </p:txBody>
          </p:sp>
          <p:cxnSp>
            <p:nvCxnSpPr>
              <p:cNvPr id="21" name="直線矢印コネクタ 20">
                <a:extLst>
                  <a:ext uri="{FF2B5EF4-FFF2-40B4-BE49-F238E27FC236}">
                    <a16:creationId xmlns:a16="http://schemas.microsoft.com/office/drawing/2014/main" id="{52480FE6-06BD-32F8-BAB5-F04A085E08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836729" y="2372680"/>
                <a:ext cx="2438" cy="20549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748362C6-BCAD-9AAD-18B4-EF01563EBCE0}"/>
                  </a:ext>
                </a:extLst>
              </p:cNvPr>
              <p:cNvSpPr txBox="1"/>
              <p:nvPr/>
            </p:nvSpPr>
            <p:spPr>
              <a:xfrm>
                <a:off x="12494837" y="1670679"/>
                <a:ext cx="38985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800" dirty="0"/>
                  <a:t>本棚</a:t>
                </a:r>
              </a:p>
            </p:txBody>
          </p: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456D678F-8CF0-1069-F588-021927C951BC}"/>
                  </a:ext>
                </a:extLst>
              </p:cNvPr>
              <p:cNvSpPr txBox="1"/>
              <p:nvPr/>
            </p:nvSpPr>
            <p:spPr>
              <a:xfrm>
                <a:off x="12725439" y="1513751"/>
                <a:ext cx="256793" cy="217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800" dirty="0"/>
                  <a:t>机の天板</a:t>
                </a:r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1DBCC34F-B0F6-9E74-C38E-65FBD3F1815D}"/>
                  </a:ext>
                </a:extLst>
              </p:cNvPr>
              <p:cNvSpPr txBox="1"/>
              <p:nvPr/>
            </p:nvSpPr>
            <p:spPr>
              <a:xfrm>
                <a:off x="11865476" y="969085"/>
                <a:ext cx="803427" cy="21734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800" dirty="0">
                    <a:solidFill>
                      <a:srgbClr val="FF0000"/>
                    </a:solidFill>
                  </a:rPr>
                  <a:t>机の無印（外枠）のみ</a:t>
                </a:r>
                <a:endParaRPr kumimoji="1" lang="en-US" altLang="ja-JP" sz="800" dirty="0">
                  <a:solidFill>
                    <a:srgbClr val="FF0000"/>
                  </a:solidFill>
                </a:endParaRPr>
              </a:p>
              <a:p>
                <a:r>
                  <a:rPr kumimoji="1" lang="ja-JP" altLang="en-US" sz="800" dirty="0"/>
                  <a:t>重ねて</a:t>
                </a:r>
                <a:r>
                  <a:rPr kumimoji="1" lang="en-US" altLang="ja-JP" sz="800" dirty="0"/>
                  <a:t>OK</a:t>
                </a:r>
                <a:r>
                  <a:rPr kumimoji="1" lang="ja-JP" altLang="en-US" sz="800" dirty="0"/>
                  <a:t>！</a:t>
                </a:r>
              </a:p>
            </p:txBody>
          </p:sp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1DF27306-FF67-CBE9-BDE6-4A96665B99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301015" y="1242727"/>
                <a:ext cx="0" cy="19254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93CDAC8-884C-3461-CCB6-082362732686}"/>
                  </a:ext>
                </a:extLst>
              </p:cNvPr>
              <p:cNvSpPr txBox="1"/>
              <p:nvPr/>
            </p:nvSpPr>
            <p:spPr>
              <a:xfrm>
                <a:off x="10754896" y="1235480"/>
                <a:ext cx="1194927" cy="2371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900" dirty="0">
                    <a:solidFill>
                      <a:srgbClr val="FF0000"/>
                    </a:solidFill>
                  </a:rPr>
                  <a:t>机の無印（引出しケース）のみ</a:t>
                </a:r>
                <a:endParaRPr kumimoji="1" lang="en-US" altLang="ja-JP" sz="900" dirty="0">
                  <a:solidFill>
                    <a:srgbClr val="FF0000"/>
                  </a:solidFill>
                </a:endParaRPr>
              </a:p>
              <a:p>
                <a:r>
                  <a:rPr kumimoji="1" lang="en-US" altLang="ja-JP" sz="900" dirty="0"/>
                  <a:t>※</a:t>
                </a:r>
                <a:r>
                  <a:rPr kumimoji="1" lang="ja-JP" altLang="en-US" sz="900" dirty="0"/>
                  <a:t>勉強関係のモノ</a:t>
                </a:r>
                <a:endParaRPr kumimoji="1" lang="en-US" altLang="ja-JP" sz="900" dirty="0"/>
              </a:p>
            </p:txBody>
          </p:sp>
          <p:sp>
            <p:nvSpPr>
              <p:cNvPr id="32" name="右中かっこ 31">
                <a:extLst>
                  <a:ext uri="{FF2B5EF4-FFF2-40B4-BE49-F238E27FC236}">
                    <a16:creationId xmlns:a16="http://schemas.microsoft.com/office/drawing/2014/main" id="{ED7ABC92-2BB1-EB13-DA30-931692454DD1}"/>
                  </a:ext>
                </a:extLst>
              </p:cNvPr>
              <p:cNvSpPr/>
              <p:nvPr/>
            </p:nvSpPr>
            <p:spPr>
              <a:xfrm rot="16200000" flipV="1">
                <a:off x="11245558" y="831950"/>
                <a:ext cx="225776" cy="1546560"/>
              </a:xfrm>
              <a:prstGeom prst="rightBrace">
                <a:avLst>
                  <a:gd name="adj1" fmla="val 7345"/>
                  <a:gd name="adj2" fmla="val 49604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41" name="直線矢印コネクタ 40">
              <a:extLst>
                <a:ext uri="{FF2B5EF4-FFF2-40B4-BE49-F238E27FC236}">
                  <a16:creationId xmlns:a16="http://schemas.microsoft.com/office/drawing/2014/main" id="{DF90D877-B2BF-3FE4-CE93-981CD4B5475B}"/>
                </a:ext>
              </a:extLst>
            </p:cNvPr>
            <p:cNvCxnSpPr>
              <a:cxnSpLocks/>
            </p:cNvCxnSpPr>
            <p:nvPr/>
          </p:nvCxnSpPr>
          <p:spPr>
            <a:xfrm>
              <a:off x="11911168" y="4264905"/>
              <a:ext cx="3014" cy="258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矢印コネクタ 98">
              <a:extLst>
                <a:ext uri="{FF2B5EF4-FFF2-40B4-BE49-F238E27FC236}">
                  <a16:creationId xmlns:a16="http://schemas.microsoft.com/office/drawing/2014/main" id="{27DAE178-1119-4BC2-0520-9C0C5F6B2931}"/>
                </a:ext>
              </a:extLst>
            </p:cNvPr>
            <p:cNvCxnSpPr>
              <a:cxnSpLocks/>
            </p:cNvCxnSpPr>
            <p:nvPr/>
          </p:nvCxnSpPr>
          <p:spPr>
            <a:xfrm>
              <a:off x="12212365" y="4190442"/>
              <a:ext cx="3014" cy="258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矢印コネクタ 99">
              <a:extLst>
                <a:ext uri="{FF2B5EF4-FFF2-40B4-BE49-F238E27FC236}">
                  <a16:creationId xmlns:a16="http://schemas.microsoft.com/office/drawing/2014/main" id="{9D7B2637-532D-0C40-535E-F232C659AD4A}"/>
                </a:ext>
              </a:extLst>
            </p:cNvPr>
            <p:cNvCxnSpPr>
              <a:cxnSpLocks/>
            </p:cNvCxnSpPr>
            <p:nvPr/>
          </p:nvCxnSpPr>
          <p:spPr>
            <a:xfrm>
              <a:off x="12493946" y="4190442"/>
              <a:ext cx="3014" cy="258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矢印コネクタ 100">
              <a:extLst>
                <a:ext uri="{FF2B5EF4-FFF2-40B4-BE49-F238E27FC236}">
                  <a16:creationId xmlns:a16="http://schemas.microsoft.com/office/drawing/2014/main" id="{9C90714D-581B-EC79-7994-33D99C57A5CF}"/>
                </a:ext>
              </a:extLst>
            </p:cNvPr>
            <p:cNvCxnSpPr>
              <a:cxnSpLocks/>
            </p:cNvCxnSpPr>
            <p:nvPr/>
          </p:nvCxnSpPr>
          <p:spPr>
            <a:xfrm>
              <a:off x="12776046" y="4183079"/>
              <a:ext cx="3014" cy="258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矢印コネクタ 101">
              <a:extLst>
                <a:ext uri="{FF2B5EF4-FFF2-40B4-BE49-F238E27FC236}">
                  <a16:creationId xmlns:a16="http://schemas.microsoft.com/office/drawing/2014/main" id="{1ADE8285-7CA4-D799-7C21-89AF9A3A8858}"/>
                </a:ext>
              </a:extLst>
            </p:cNvPr>
            <p:cNvCxnSpPr>
              <a:cxnSpLocks/>
            </p:cNvCxnSpPr>
            <p:nvPr/>
          </p:nvCxnSpPr>
          <p:spPr>
            <a:xfrm>
              <a:off x="13057627" y="4183079"/>
              <a:ext cx="3014" cy="258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D032974D-02FF-E4BF-C196-FE25DEE47461}"/>
              </a:ext>
            </a:extLst>
          </p:cNvPr>
          <p:cNvSpPr txBox="1"/>
          <p:nvPr/>
        </p:nvSpPr>
        <p:spPr>
          <a:xfrm>
            <a:off x="7908252" y="5430354"/>
            <a:ext cx="7029162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壁に貼っているいるモノは、一旦外してください。</a:t>
            </a:r>
            <a:endParaRPr kumimoji="1" lang="en-US" altLang="ja-JP" dirty="0"/>
          </a:p>
          <a:p>
            <a:r>
              <a:rPr kumimoji="1" lang="ja-JP" altLang="en-US" dirty="0"/>
              <a:t>・（</a:t>
            </a:r>
            <a:r>
              <a:rPr kumimoji="1" lang="en-US" altLang="ja-JP" dirty="0"/>
              <a:t>A)</a:t>
            </a:r>
            <a:r>
              <a:rPr kumimoji="1" lang="ja-JP" altLang="en-US" dirty="0"/>
              <a:t>勉強関係の中に入れて大丈夫です。</a:t>
            </a:r>
            <a:endParaRPr kumimoji="1" lang="en-US" altLang="ja-JP" dirty="0"/>
          </a:p>
          <a:p>
            <a:r>
              <a:rPr kumimoji="1" lang="ja-JP" altLang="en-US" dirty="0"/>
              <a:t>・シールは剥がせなかったら無理に剥がさなくて大丈夫です。</a:t>
            </a:r>
            <a:endParaRPr kumimoji="1" lang="en-US" altLang="ja-JP" dirty="0"/>
          </a:p>
          <a:p>
            <a:r>
              <a:rPr kumimoji="1" lang="ja-JP" altLang="en-US" dirty="0"/>
              <a:t>　ただ、クローゼットがくるので隠れてしまいます。</a:t>
            </a:r>
            <a:endParaRPr kumimoji="1" lang="en-US" altLang="ja-JP" dirty="0"/>
          </a:p>
        </p:txBody>
      </p:sp>
      <p:cxnSp>
        <p:nvCxnSpPr>
          <p:cNvPr id="106" name="直線矢印コネクタ 105">
            <a:extLst>
              <a:ext uri="{FF2B5EF4-FFF2-40B4-BE49-F238E27FC236}">
                <a16:creationId xmlns:a16="http://schemas.microsoft.com/office/drawing/2014/main" id="{A3DD1999-2980-A808-5237-90912710CAE3}"/>
              </a:ext>
            </a:extLst>
          </p:cNvPr>
          <p:cNvCxnSpPr>
            <a:cxnSpLocks/>
            <a:stCxn id="105" idx="1"/>
            <a:endCxn id="126" idx="0"/>
          </p:cNvCxnSpPr>
          <p:nvPr/>
        </p:nvCxnSpPr>
        <p:spPr>
          <a:xfrm flipH="1">
            <a:off x="7409828" y="6030519"/>
            <a:ext cx="498424" cy="155092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0" name="図 109">
            <a:extLst>
              <a:ext uri="{FF2B5EF4-FFF2-40B4-BE49-F238E27FC236}">
                <a16:creationId xmlns:a16="http://schemas.microsoft.com/office/drawing/2014/main" id="{F3EAC470-1D9F-3F66-00CC-16C9E78888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97350" y="7632346"/>
            <a:ext cx="2625438" cy="1969079"/>
          </a:xfrm>
          <a:prstGeom prst="rect">
            <a:avLst/>
          </a:prstGeom>
        </p:spPr>
      </p:pic>
      <p:pic>
        <p:nvPicPr>
          <p:cNvPr id="114" name="図 113">
            <a:extLst>
              <a:ext uri="{FF2B5EF4-FFF2-40B4-BE49-F238E27FC236}">
                <a16:creationId xmlns:a16="http://schemas.microsoft.com/office/drawing/2014/main" id="{5D82795E-959A-7998-EEF3-3DAB2A9662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9793" y="7796530"/>
            <a:ext cx="2844097" cy="2133073"/>
          </a:xfrm>
          <a:prstGeom prst="rect">
            <a:avLst/>
          </a:prstGeom>
        </p:spPr>
      </p:pic>
      <p:sp>
        <p:nvSpPr>
          <p:cNvPr id="117" name="楕円 116">
            <a:extLst>
              <a:ext uri="{FF2B5EF4-FFF2-40B4-BE49-F238E27FC236}">
                <a16:creationId xmlns:a16="http://schemas.microsoft.com/office/drawing/2014/main" id="{F421D7DE-30A9-E585-AF85-03CDEFF6F299}"/>
              </a:ext>
            </a:extLst>
          </p:cNvPr>
          <p:cNvSpPr/>
          <p:nvPr/>
        </p:nvSpPr>
        <p:spPr>
          <a:xfrm>
            <a:off x="181936" y="8139740"/>
            <a:ext cx="2525785" cy="1704992"/>
          </a:xfrm>
          <a:prstGeom prst="ellipse">
            <a:avLst/>
          </a:prstGeom>
          <a:noFill/>
          <a:ln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楕円 117">
            <a:extLst>
              <a:ext uri="{FF2B5EF4-FFF2-40B4-BE49-F238E27FC236}">
                <a16:creationId xmlns:a16="http://schemas.microsoft.com/office/drawing/2014/main" id="{B09A3746-CC56-0CD1-BF7D-B5A9BD59B349}"/>
              </a:ext>
            </a:extLst>
          </p:cNvPr>
          <p:cNvSpPr/>
          <p:nvPr/>
        </p:nvSpPr>
        <p:spPr>
          <a:xfrm>
            <a:off x="3564648" y="8629960"/>
            <a:ext cx="1639967" cy="862980"/>
          </a:xfrm>
          <a:prstGeom prst="ellipse">
            <a:avLst/>
          </a:prstGeom>
          <a:noFill/>
          <a:ln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502B4F75-6C29-8849-A6B2-0A11804345B9}"/>
              </a:ext>
            </a:extLst>
          </p:cNvPr>
          <p:cNvSpPr txBox="1"/>
          <p:nvPr/>
        </p:nvSpPr>
        <p:spPr>
          <a:xfrm>
            <a:off x="280397" y="10099886"/>
            <a:ext cx="4714291" cy="36933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</a:t>
            </a:r>
            <a:r>
              <a:rPr kumimoji="1" lang="en-US" altLang="ja-JP" dirty="0"/>
              <a:t>B</a:t>
            </a:r>
            <a:r>
              <a:rPr kumimoji="1" lang="ja-JP" altLang="en-US" dirty="0"/>
              <a:t>）遊び関係（オモチャ、ぬいぐるみ）</a:t>
            </a:r>
            <a:endParaRPr kumimoji="1" lang="en-US" altLang="ja-JP" dirty="0"/>
          </a:p>
        </p:txBody>
      </p:sp>
      <p:cxnSp>
        <p:nvCxnSpPr>
          <p:cNvPr id="120" name="直線矢印コネクタ 119">
            <a:extLst>
              <a:ext uri="{FF2B5EF4-FFF2-40B4-BE49-F238E27FC236}">
                <a16:creationId xmlns:a16="http://schemas.microsoft.com/office/drawing/2014/main" id="{DDC4B41F-4863-FCDE-EA7B-FBE52F1754C3}"/>
              </a:ext>
            </a:extLst>
          </p:cNvPr>
          <p:cNvCxnSpPr>
            <a:cxnSpLocks/>
            <a:endCxn id="118" idx="3"/>
          </p:cNvCxnSpPr>
          <p:nvPr/>
        </p:nvCxnSpPr>
        <p:spPr>
          <a:xfrm flipV="1">
            <a:off x="3005660" y="9366560"/>
            <a:ext cx="799156" cy="73332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>
            <a:extLst>
              <a:ext uri="{FF2B5EF4-FFF2-40B4-BE49-F238E27FC236}">
                <a16:creationId xmlns:a16="http://schemas.microsoft.com/office/drawing/2014/main" id="{AC516DC3-5631-9BDC-285E-E5BFFDB8AA51}"/>
              </a:ext>
            </a:extLst>
          </p:cNvPr>
          <p:cNvCxnSpPr>
            <a:cxnSpLocks/>
          </p:cNvCxnSpPr>
          <p:nvPr/>
        </p:nvCxnSpPr>
        <p:spPr>
          <a:xfrm flipH="1" flipV="1">
            <a:off x="2632078" y="9366560"/>
            <a:ext cx="386496" cy="73332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楕円 125">
            <a:extLst>
              <a:ext uri="{FF2B5EF4-FFF2-40B4-BE49-F238E27FC236}">
                <a16:creationId xmlns:a16="http://schemas.microsoft.com/office/drawing/2014/main" id="{0925D604-3BB4-6A05-AA03-24DB9694898A}"/>
              </a:ext>
            </a:extLst>
          </p:cNvPr>
          <p:cNvSpPr/>
          <p:nvPr/>
        </p:nvSpPr>
        <p:spPr>
          <a:xfrm>
            <a:off x="6984149" y="7581444"/>
            <a:ext cx="851357" cy="862980"/>
          </a:xfrm>
          <a:prstGeom prst="ellipse">
            <a:avLst/>
          </a:prstGeom>
          <a:noFill/>
          <a:ln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>
            <a:extLst>
              <a:ext uri="{FF2B5EF4-FFF2-40B4-BE49-F238E27FC236}">
                <a16:creationId xmlns:a16="http://schemas.microsoft.com/office/drawing/2014/main" id="{4C7CED3C-94F4-C315-5861-B756F9CF5C51}"/>
              </a:ext>
            </a:extLst>
          </p:cNvPr>
          <p:cNvSpPr/>
          <p:nvPr/>
        </p:nvSpPr>
        <p:spPr>
          <a:xfrm>
            <a:off x="11763584" y="8061173"/>
            <a:ext cx="386340" cy="10495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四角形: 角を丸くする 141">
            <a:extLst>
              <a:ext uri="{FF2B5EF4-FFF2-40B4-BE49-F238E27FC236}">
                <a16:creationId xmlns:a16="http://schemas.microsoft.com/office/drawing/2014/main" id="{11D44665-2487-DB1D-23E7-E376B57AEC52}"/>
              </a:ext>
            </a:extLst>
          </p:cNvPr>
          <p:cNvSpPr/>
          <p:nvPr/>
        </p:nvSpPr>
        <p:spPr>
          <a:xfrm>
            <a:off x="10770390" y="7622967"/>
            <a:ext cx="322426" cy="1716949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四角形: 角を丸くする 142">
            <a:extLst>
              <a:ext uri="{FF2B5EF4-FFF2-40B4-BE49-F238E27FC236}">
                <a16:creationId xmlns:a16="http://schemas.microsoft.com/office/drawing/2014/main" id="{A7088675-9AFD-0F18-CA53-484F4A827F1A}"/>
              </a:ext>
            </a:extLst>
          </p:cNvPr>
          <p:cNvSpPr/>
          <p:nvPr/>
        </p:nvSpPr>
        <p:spPr>
          <a:xfrm>
            <a:off x="11055517" y="9544212"/>
            <a:ext cx="798720" cy="27346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5C63DDE8-839B-F54D-B477-BBEFEF3BB2AE}"/>
              </a:ext>
            </a:extLst>
          </p:cNvPr>
          <p:cNvSpPr txBox="1"/>
          <p:nvPr/>
        </p:nvSpPr>
        <p:spPr>
          <a:xfrm>
            <a:off x="12958370" y="9663331"/>
            <a:ext cx="2025387" cy="64633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③クローゼット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　関係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5207636A-1796-26F7-4891-5BF293F9466F}"/>
              </a:ext>
            </a:extLst>
          </p:cNvPr>
          <p:cNvSpPr txBox="1"/>
          <p:nvPr/>
        </p:nvSpPr>
        <p:spPr>
          <a:xfrm>
            <a:off x="12882995" y="7102569"/>
            <a:ext cx="1865603" cy="120032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①勉強関係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・本棚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・机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・勉強関係モノ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A01363E5-55DE-6F22-F25C-8488788403E7}"/>
              </a:ext>
            </a:extLst>
          </p:cNvPr>
          <p:cNvSpPr txBox="1"/>
          <p:nvPr/>
        </p:nvSpPr>
        <p:spPr>
          <a:xfrm>
            <a:off x="12882995" y="8482456"/>
            <a:ext cx="2002906" cy="92333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②遊び関係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・隣部屋　</a:t>
            </a:r>
            <a:r>
              <a:rPr kumimoji="1" lang="en-US" altLang="ja-JP" dirty="0">
                <a:solidFill>
                  <a:srgbClr val="FF0000"/>
                </a:solidFill>
              </a:rPr>
              <a:t>or</a:t>
            </a:r>
          </a:p>
          <a:p>
            <a:r>
              <a:rPr kumimoji="1" lang="ja-JP" altLang="en-US" dirty="0">
                <a:solidFill>
                  <a:srgbClr val="FF0000"/>
                </a:solidFill>
              </a:rPr>
              <a:t>　北側窓寄せ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0643E4A-4482-44EE-D1AB-E2FE768B12F5}"/>
              </a:ext>
            </a:extLst>
          </p:cNvPr>
          <p:cNvSpPr txBox="1"/>
          <p:nvPr/>
        </p:nvSpPr>
        <p:spPr>
          <a:xfrm>
            <a:off x="11092816" y="3576246"/>
            <a:ext cx="20969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solidFill>
                  <a:srgbClr val="FF0000"/>
                </a:solidFill>
              </a:rPr>
              <a:t>文具類</a:t>
            </a:r>
            <a:endParaRPr kumimoji="1" lang="en-US" altLang="ja-JP" sz="900" dirty="0">
              <a:solidFill>
                <a:srgbClr val="FF0000"/>
              </a:solidFill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</a:rPr>
              <a:t>紙類</a:t>
            </a:r>
            <a:endParaRPr kumimoji="1" lang="en-US" altLang="ja-JP" sz="900" dirty="0">
              <a:solidFill>
                <a:srgbClr val="FF0000"/>
              </a:solidFill>
            </a:endParaRPr>
          </a:p>
          <a:p>
            <a:r>
              <a:rPr kumimoji="1" lang="ja-JP" altLang="en-US" sz="900" dirty="0">
                <a:solidFill>
                  <a:srgbClr val="FF0000"/>
                </a:solidFill>
              </a:rPr>
              <a:t>ごちゃ混ぜでも</a:t>
            </a:r>
            <a:r>
              <a:rPr kumimoji="1" lang="en-US" altLang="ja-JP" sz="900" dirty="0">
                <a:solidFill>
                  <a:srgbClr val="FF0000"/>
                </a:solidFill>
              </a:rPr>
              <a:t>OK</a:t>
            </a:r>
            <a:r>
              <a:rPr kumimoji="1" lang="ja-JP" altLang="en-US" sz="900" dirty="0">
                <a:solidFill>
                  <a:srgbClr val="FF0000"/>
                </a:solidFill>
              </a:rPr>
              <a:t>！</a:t>
            </a:r>
            <a:endParaRPr kumimoji="1" lang="en-US" altLang="ja-JP" sz="900" dirty="0">
              <a:solidFill>
                <a:srgbClr val="FF0000"/>
              </a:solidFill>
            </a:endParaRPr>
          </a:p>
          <a:p>
            <a:endParaRPr kumimoji="1" lang="en-US" altLang="ja-JP" sz="900" dirty="0">
              <a:solidFill>
                <a:srgbClr val="FF0000"/>
              </a:solidFill>
            </a:endParaRPr>
          </a:p>
          <a:p>
            <a:endParaRPr kumimoji="1" lang="en-US" altLang="ja-JP" sz="900" dirty="0">
              <a:solidFill>
                <a:srgbClr val="FF0000"/>
              </a:solidFill>
            </a:endParaRPr>
          </a:p>
          <a:p>
            <a:endParaRPr kumimoji="1" lang="en-US" altLang="ja-JP" sz="900" dirty="0">
              <a:solidFill>
                <a:srgbClr val="FF0000"/>
              </a:solidFill>
            </a:endParaRPr>
          </a:p>
        </p:txBody>
      </p:sp>
      <p:pic>
        <p:nvPicPr>
          <p:cNvPr id="25" name="グラフィックス 24" descr="鉛筆">
            <a:extLst>
              <a:ext uri="{FF2B5EF4-FFF2-40B4-BE49-F238E27FC236}">
                <a16:creationId xmlns:a16="http://schemas.microsoft.com/office/drawing/2014/main" id="{9BA7D9B8-C827-C5A4-97DB-DD2506DC8C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93038" y="4062009"/>
            <a:ext cx="379709" cy="392529"/>
          </a:xfrm>
          <a:prstGeom prst="rect">
            <a:avLst/>
          </a:prstGeom>
        </p:spPr>
      </p:pic>
      <p:pic>
        <p:nvPicPr>
          <p:cNvPr id="33" name="グラフィックス 32" descr="閉じた本">
            <a:extLst>
              <a:ext uri="{FF2B5EF4-FFF2-40B4-BE49-F238E27FC236}">
                <a16:creationId xmlns:a16="http://schemas.microsoft.com/office/drawing/2014/main" id="{814B7475-B643-C4CD-667C-3C8AD5C226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719424" y="4016971"/>
            <a:ext cx="379709" cy="39252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035DFB-44A3-C53A-5551-A1EC951AF133}"/>
              </a:ext>
            </a:extLst>
          </p:cNvPr>
          <p:cNvSpPr txBox="1"/>
          <p:nvPr/>
        </p:nvSpPr>
        <p:spPr>
          <a:xfrm>
            <a:off x="10428001" y="2460660"/>
            <a:ext cx="728096" cy="338554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参考</a:t>
            </a:r>
            <a:endParaRPr kumimoji="1"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31353EBC-E3AA-87D2-0A4C-9B41727834D9}"/>
              </a:ext>
            </a:extLst>
          </p:cNvPr>
          <p:cNvSpPr/>
          <p:nvPr/>
        </p:nvSpPr>
        <p:spPr>
          <a:xfrm>
            <a:off x="9405111" y="7703077"/>
            <a:ext cx="261910" cy="128032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F10EC72-C6CC-4827-1311-5EB4F4DDADAD}"/>
              </a:ext>
            </a:extLst>
          </p:cNvPr>
          <p:cNvSpPr txBox="1"/>
          <p:nvPr/>
        </p:nvSpPr>
        <p:spPr>
          <a:xfrm>
            <a:off x="8594431" y="6991507"/>
            <a:ext cx="728096" cy="338554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現状</a:t>
            </a:r>
            <a:endParaRPr kumimoji="1"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68BF5A1-C534-5CE0-F392-84AA33418310}"/>
              </a:ext>
            </a:extLst>
          </p:cNvPr>
          <p:cNvSpPr txBox="1"/>
          <p:nvPr/>
        </p:nvSpPr>
        <p:spPr>
          <a:xfrm>
            <a:off x="10560068" y="7032485"/>
            <a:ext cx="2050276" cy="338554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600" b="1" dirty="0">
                <a:solidFill>
                  <a:schemeClr val="bg1"/>
                </a:solidFill>
              </a:rPr>
              <a:t>5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月</a:t>
            </a:r>
            <a:r>
              <a:rPr kumimoji="1" lang="en-US" altLang="ja-JP" sz="1600" b="1" dirty="0">
                <a:solidFill>
                  <a:schemeClr val="bg1"/>
                </a:solidFill>
              </a:rPr>
              <a:t>19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日作業開始</a:t>
            </a:r>
            <a:endParaRPr kumimoji="1"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AF9FC25-27C9-B512-A8E8-8EFEB5016D17}"/>
              </a:ext>
            </a:extLst>
          </p:cNvPr>
          <p:cNvSpPr txBox="1"/>
          <p:nvPr/>
        </p:nvSpPr>
        <p:spPr>
          <a:xfrm>
            <a:off x="10750500" y="8306519"/>
            <a:ext cx="684631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CC02E48-E15F-7ECA-DB73-2D4174EABF3D}"/>
              </a:ext>
            </a:extLst>
          </p:cNvPr>
          <p:cNvSpPr txBox="1"/>
          <p:nvPr/>
        </p:nvSpPr>
        <p:spPr>
          <a:xfrm>
            <a:off x="9339575" y="8204753"/>
            <a:ext cx="684631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①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D93460E2-D086-4D39-C8BC-D6F758E36E0B}"/>
              </a:ext>
            </a:extLst>
          </p:cNvPr>
          <p:cNvSpPr/>
          <p:nvPr/>
        </p:nvSpPr>
        <p:spPr>
          <a:xfrm>
            <a:off x="8326594" y="7755137"/>
            <a:ext cx="337225" cy="147209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59117B8-1DA1-640F-7C78-B607F5AEFB52}"/>
              </a:ext>
            </a:extLst>
          </p:cNvPr>
          <p:cNvSpPr txBox="1"/>
          <p:nvPr/>
        </p:nvSpPr>
        <p:spPr>
          <a:xfrm>
            <a:off x="8306173" y="8372412"/>
            <a:ext cx="684631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②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D1A932-D105-DCE5-2522-C85CE5A191D8}"/>
              </a:ext>
            </a:extLst>
          </p:cNvPr>
          <p:cNvSpPr txBox="1"/>
          <p:nvPr/>
        </p:nvSpPr>
        <p:spPr>
          <a:xfrm>
            <a:off x="11282439" y="9522018"/>
            <a:ext cx="684631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②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BC81A5F-8D9C-DEB6-C256-F054EA8C7C76}"/>
              </a:ext>
            </a:extLst>
          </p:cNvPr>
          <p:cNvSpPr txBox="1"/>
          <p:nvPr/>
        </p:nvSpPr>
        <p:spPr>
          <a:xfrm>
            <a:off x="11750155" y="8432949"/>
            <a:ext cx="684631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③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406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1627</TotalTime>
  <Words>360</Words>
  <Application>Microsoft Office PowerPoint</Application>
  <PresentationFormat>ユーザー設定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</dc:creator>
  <cp:lastModifiedBy>泰子 望月</cp:lastModifiedBy>
  <cp:revision>62</cp:revision>
  <cp:lastPrinted>2023-05-11T16:10:45Z</cp:lastPrinted>
  <dcterms:created xsi:type="dcterms:W3CDTF">2021-10-17T12:54:32Z</dcterms:created>
  <dcterms:modified xsi:type="dcterms:W3CDTF">2023-05-11T23:34:05Z</dcterms:modified>
</cp:coreProperties>
</file>